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2" autoAdjust="0"/>
    <p:restoredTop sz="95033" autoAdjust="0"/>
  </p:normalViewPr>
  <p:slideViewPr>
    <p:cSldViewPr>
      <p:cViewPr varScale="1">
        <p:scale>
          <a:sx n="52" d="100"/>
          <a:sy n="52" d="100"/>
        </p:scale>
        <p:origin x="4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tudy\Accenture%20North%20America's%20Data%20analytics%20program\Task%203\Task%203%20Data%20file%20for%20Power%20BI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8-4AB1-85A3-03A963A8FD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43843616"/>
        <c:axId val="2043845536"/>
      </c:barChart>
      <c:catAx>
        <c:axId val="204384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3845536"/>
        <c:crosses val="autoZero"/>
        <c:auto val="1"/>
        <c:lblAlgn val="ctr"/>
        <c:lblOffset val="100"/>
        <c:noMultiLvlLbl val="0"/>
      </c:catAx>
      <c:valAx>
        <c:axId val="204384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38436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</a:t>
            </a:r>
            <a:r>
              <a:rPr lang="en-IN" baseline="0"/>
              <a:t> Sentiment Analysis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Sheet3!$F$2:$F$5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6245</c:v>
                </c:pt>
                <c:pt idx="1">
                  <c:v>6589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5C-4912-AEE1-0E0ECF3DEA7B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Sheet3!$F$2:$F$5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3510</c:v>
                </c:pt>
                <c:pt idx="1">
                  <c:v>3700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5C-4912-AEE1-0E0ECF3DEA7B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Sheet3!$F$2:$F$5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1943</c:v>
                </c:pt>
                <c:pt idx="1">
                  <c:v>2057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5C-4912-AEE1-0E0ECF3DEA7B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Sheet3!$F$2:$F$5</c:f>
              <c:strCache>
                <c:ptCount val="4"/>
                <c:pt idx="0">
                  <c:v>video</c:v>
                </c:pt>
                <c:pt idx="1">
                  <c:v>photo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792</c:v>
                </c:pt>
                <c:pt idx="1">
                  <c:v>832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5C-4912-AEE1-0E0ECF3DEA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3813312"/>
        <c:axId val="313804672"/>
      </c:barChart>
      <c:catAx>
        <c:axId val="313813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804672"/>
        <c:crosses val="autoZero"/>
        <c:auto val="1"/>
        <c:lblAlgn val="ctr"/>
        <c:lblOffset val="100"/>
        <c:noMultiLvlLbl val="0"/>
      </c:catAx>
      <c:valAx>
        <c:axId val="31380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813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2DF345-3AE5-5DD1-3A79-E66DBAE6B052}"/>
              </a:ext>
            </a:extLst>
          </p:cNvPr>
          <p:cNvSpPr txBox="1"/>
          <p:nvPr/>
        </p:nvSpPr>
        <p:spPr>
          <a:xfrm>
            <a:off x="10737849" y="1231110"/>
            <a:ext cx="7315305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There are a total of 16 distinct content categories. Out of which Animal and Science categories are the most popular one.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4 types of content - Photo, Video, GIF and Audio, out of which people prefer photo and video the most.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A100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May month has the highest number of posts and      stands at 2138 posts, while February month has the lowest number of posts(1914 Posts)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3200" dirty="0">
                <a:solidFill>
                  <a:srgbClr val="A100FF"/>
                </a:solidFill>
              </a:rPr>
              <a:t> Conclusion 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Social Buzz should focus more on the top 5 categories that's Animal, Technology, Science, Health, eating and Food and can create campaign to specifically target those audiences.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A1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A100FF"/>
                </a:solidFill>
              </a:rPr>
              <a:t>Social Buzz can need to maximize in the month of January, May and August as they number of posts in these months are the highest.</a:t>
            </a:r>
            <a:endParaRPr lang="en-IN" sz="24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200161" y="2005584"/>
            <a:ext cx="12859239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S				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			</a:t>
            </a:r>
            <a:r>
              <a:rPr lang="en-US" sz="2800" dirty="0"/>
              <a:t>         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			</a:t>
            </a:r>
            <a:r>
              <a:rPr lang="en-US" sz="2800" dirty="0">
                <a:solidFill>
                  <a:srgbClr val="A100FF"/>
                </a:solidFill>
              </a:rPr>
              <a:t>Social Buzz is a fast growing technology unicorn that need to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100FF"/>
                </a:solidFill>
              </a:rPr>
              <a:t>			           adapt quickly to it’s global scale.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A1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A100FF"/>
                </a:solidFill>
              </a:rPr>
              <a:t>				</a:t>
            </a:r>
            <a:r>
              <a:rPr lang="en-US" sz="2800" dirty="0">
                <a:solidFill>
                  <a:srgbClr val="A100FF"/>
                </a:solidFill>
              </a:rPr>
              <a:t>Accenture has begun a 3 month POC focusing on the tasks:</a:t>
            </a:r>
          </a:p>
          <a:p>
            <a:pPr lvl="7">
              <a:lnSpc>
                <a:spcPct val="150000"/>
              </a:lnSpc>
            </a:pPr>
            <a:r>
              <a:rPr lang="en-US" sz="2800" dirty="0">
                <a:solidFill>
                  <a:srgbClr val="A100FF"/>
                </a:solidFill>
              </a:rPr>
              <a:t>       1) An audit of Social Buzz’s big data practice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solidFill>
                  <a:srgbClr val="A100FF"/>
                </a:solidFill>
              </a:rPr>
              <a:t>2) Recommendations for a successful IPO </a:t>
            </a:r>
          </a:p>
          <a:p>
            <a:pPr lvl="8">
              <a:lnSpc>
                <a:spcPct val="150000"/>
              </a:lnSpc>
            </a:pPr>
            <a:r>
              <a:rPr lang="en-US" sz="2800" dirty="0">
                <a:solidFill>
                  <a:srgbClr val="A100FF"/>
                </a:solidFill>
              </a:rPr>
              <a:t>3) Analysis to find Social Buzz’s top 5 most popular categories</a:t>
            </a:r>
          </a:p>
          <a:p>
            <a:endParaRPr lang="en-US" sz="2800" dirty="0"/>
          </a:p>
          <a:p>
            <a:r>
              <a:rPr lang="en-US" sz="2400" dirty="0"/>
              <a:t>				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36947-4EFB-E02E-A3A0-4CF6E39F0E58}"/>
              </a:ext>
            </a:extLst>
          </p:cNvPr>
          <p:cNvSpPr txBox="1"/>
          <p:nvPr/>
        </p:nvSpPr>
        <p:spPr>
          <a:xfrm>
            <a:off x="2438400" y="4761658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Over 100000 posts per day</a:t>
            </a:r>
          </a:p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36,500,000 piecers of content per year!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FB5C5-45F0-B68C-F68B-162710DA93EB}"/>
              </a:ext>
            </a:extLst>
          </p:cNvPr>
          <p:cNvSpPr txBox="1"/>
          <p:nvPr/>
        </p:nvSpPr>
        <p:spPr>
          <a:xfrm>
            <a:off x="2253799" y="7008498"/>
            <a:ext cx="73732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097BDB-AFEA-1BE2-0A35-E02FFC2ECE6A}"/>
              </a:ext>
            </a:extLst>
          </p:cNvPr>
          <p:cNvSpPr txBox="1"/>
          <p:nvPr/>
        </p:nvSpPr>
        <p:spPr>
          <a:xfrm>
            <a:off x="4154373" y="1252002"/>
            <a:ext cx="6182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Understanding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13BBF3-DD5F-813C-C174-20C89BD20D71}"/>
              </a:ext>
            </a:extLst>
          </p:cNvPr>
          <p:cNvSpPr txBox="1"/>
          <p:nvPr/>
        </p:nvSpPr>
        <p:spPr>
          <a:xfrm>
            <a:off x="6012553" y="2889366"/>
            <a:ext cx="5083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Cleaning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578538-563A-8625-2592-A4AE026EF70D}"/>
              </a:ext>
            </a:extLst>
          </p:cNvPr>
          <p:cNvSpPr txBox="1"/>
          <p:nvPr/>
        </p:nvSpPr>
        <p:spPr>
          <a:xfrm>
            <a:off x="7635889" y="4337358"/>
            <a:ext cx="5214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Modelling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3D9BF-079F-07C1-2297-B52FAAF048A4}"/>
              </a:ext>
            </a:extLst>
          </p:cNvPr>
          <p:cNvSpPr txBox="1"/>
          <p:nvPr/>
        </p:nvSpPr>
        <p:spPr>
          <a:xfrm>
            <a:off x="9941174" y="5856060"/>
            <a:ext cx="5214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Analysis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264F98-3806-6BA4-1F0A-24C0919A5A80}"/>
              </a:ext>
            </a:extLst>
          </p:cNvPr>
          <p:cNvSpPr txBox="1"/>
          <p:nvPr/>
        </p:nvSpPr>
        <p:spPr>
          <a:xfrm>
            <a:off x="11664990" y="7634343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Uncover Insights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E4220C-1BAB-014F-2417-EA772C6C7B96}"/>
              </a:ext>
            </a:extLst>
          </p:cNvPr>
          <p:cNvSpPr txBox="1"/>
          <p:nvPr/>
        </p:nvSpPr>
        <p:spPr>
          <a:xfrm>
            <a:off x="722870" y="2963380"/>
            <a:ext cx="51435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8000" dirty="0">
              <a:solidFill>
                <a:srgbClr val="A100FF"/>
              </a:solidFill>
            </a:endParaRPr>
          </a:p>
          <a:p>
            <a:pPr algn="ctr"/>
            <a:r>
              <a:rPr lang="en-US" sz="4800" dirty="0"/>
              <a:t>Unique Categories</a:t>
            </a:r>
            <a:endParaRPr lang="en-IN" sz="4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2DB00-68BF-6600-9F66-F3B2D1EF6208}"/>
              </a:ext>
            </a:extLst>
          </p:cNvPr>
          <p:cNvSpPr txBox="1"/>
          <p:nvPr/>
        </p:nvSpPr>
        <p:spPr>
          <a:xfrm>
            <a:off x="5866370" y="2963380"/>
            <a:ext cx="61721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A100FF"/>
                </a:solidFill>
              </a:rPr>
              <a:t>Animal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Most Favorite </a:t>
            </a:r>
          </a:p>
          <a:p>
            <a:pPr algn="ctr"/>
            <a:r>
              <a:rPr lang="en-US" sz="4800" dirty="0"/>
              <a:t>Category</a:t>
            </a:r>
            <a:endParaRPr lang="en-IN" sz="4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1F0D2-4300-EF0A-03E9-C55638398D4D}"/>
              </a:ext>
            </a:extLst>
          </p:cNvPr>
          <p:cNvSpPr txBox="1"/>
          <p:nvPr/>
        </p:nvSpPr>
        <p:spPr>
          <a:xfrm>
            <a:off x="11009870" y="2963380"/>
            <a:ext cx="61721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With most number of posts</a:t>
            </a:r>
            <a:endParaRPr lang="en-IN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DAC2C1B-9A2D-4C6F-CE70-B1745E16CB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8016198"/>
              </p:ext>
            </p:extLst>
          </p:nvPr>
        </p:nvGraphicFramePr>
        <p:xfrm>
          <a:off x="2689374" y="1470802"/>
          <a:ext cx="15598625" cy="7943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79D650F-6480-3848-A4DF-45BA01E0C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085943"/>
              </p:ext>
            </p:extLst>
          </p:nvPr>
        </p:nvGraphicFramePr>
        <p:xfrm>
          <a:off x="2724115" y="1028700"/>
          <a:ext cx="14941265" cy="8018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339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</vt:lpstr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Dikshita Pawar</cp:lastModifiedBy>
  <cp:revision>23</cp:revision>
  <dcterms:created xsi:type="dcterms:W3CDTF">2006-08-16T00:00:00Z</dcterms:created>
  <dcterms:modified xsi:type="dcterms:W3CDTF">2024-06-07T08:20:22Z</dcterms:modified>
  <dc:identifier>DAEhDyfaYKE</dc:identifier>
</cp:coreProperties>
</file>